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332656"/>
            <a:ext cx="3313355" cy="1702160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Небылицы</a:t>
            </a:r>
            <a:endParaRPr lang="ru-RU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908720"/>
            <a:ext cx="3960440" cy="479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6501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же такое «небылицы»?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23652"/>
            <a:ext cx="7848872" cy="4057676"/>
          </a:xfrm>
        </p:spPr>
        <p:txBody>
          <a:bodyPr>
            <a:normAutofit/>
          </a:bodyPr>
          <a:lstStyle/>
          <a:p>
            <a:r>
              <a:rPr lang="ru-RU" dirty="0" smtClean="0"/>
              <a:t>Небылицы – это особый вид сказок, </a:t>
            </a:r>
            <a:r>
              <a:rPr lang="ru-RU" dirty="0"/>
              <a:t>в которых переплетались несвязанные и небывалые события и </a:t>
            </a:r>
            <a:r>
              <a:rPr lang="ru-RU" dirty="0" smtClean="0"/>
              <a:t>персонажи. </a:t>
            </a:r>
          </a:p>
          <a:p>
            <a:r>
              <a:rPr lang="ru-RU" dirty="0"/>
              <a:t>Многие русские писатели, особенно детские поэты, среди которых отличился и Корней Чуковский, настаивали на том, что небылицы – это, в первую очередь особенная детская интеллектуальная игра, благодаря которой можно развить гармонично своего </a:t>
            </a:r>
            <a:r>
              <a:rPr lang="ru-RU" dirty="0" smtClean="0"/>
              <a:t>ребёнка.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4755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Немного из истории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508977"/>
          </a:xfrm>
        </p:spPr>
        <p:txBody>
          <a:bodyPr/>
          <a:lstStyle/>
          <a:p>
            <a:r>
              <a:rPr lang="ru-RU" dirty="0" smtClean="0"/>
              <a:t> В древней Руси существовала специальная школа для поэтического устного творчества, в которой обучались дети в возрасте от 2 и до 12 лет. Причём, каждый ребёнок имел возможность проявить себя и своё воображение. Таким образом, и складывались самые первые небылицы.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7017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400600"/>
          </a:xfrm>
        </p:spPr>
        <p:txBody>
          <a:bodyPr>
            <a:normAutofit/>
          </a:bodyPr>
          <a:lstStyle/>
          <a:p>
            <a:r>
              <a:rPr lang="ru-RU" dirty="0"/>
              <a:t>В старину </a:t>
            </a:r>
            <a:r>
              <a:rPr lang="ru-RU" dirty="0" smtClean="0"/>
              <a:t>небылицы носили и </a:t>
            </a:r>
            <a:r>
              <a:rPr lang="ru-RU" dirty="0"/>
              <a:t>другие названия. Одно из самых распространённых, «</a:t>
            </a:r>
            <a:r>
              <a:rPr lang="ru-RU" dirty="0" err="1"/>
              <a:t>скоморошина</a:t>
            </a:r>
            <a:r>
              <a:rPr lang="ru-RU" dirty="0"/>
              <a:t>», говорит об авторстве. Их придумывали и рассказывали скоморохи для потехи людей и своего барина. Кроме этих названий, были у небылиц и другие, и все говорящие. Погудками их называли за то, что исполнялись они под гудки – трёхструнные инструменты. А «</a:t>
            </a:r>
            <a:r>
              <a:rPr lang="ru-RU" dirty="0" err="1"/>
              <a:t>скокливыми</a:t>
            </a:r>
            <a:r>
              <a:rPr lang="ru-RU" dirty="0"/>
              <a:t>» песнями назывались небылицы из-за прыжков и ужимок, которые делали скоморохи во время исполнения.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90555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27664"/>
            <a:ext cx="76328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чём говорится в небылицах?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323652"/>
            <a:ext cx="7776864" cy="3985668"/>
          </a:xfrm>
        </p:spPr>
        <p:txBody>
          <a:bodyPr>
            <a:normAutofit/>
          </a:bodyPr>
          <a:lstStyle/>
          <a:p>
            <a:r>
              <a:rPr lang="ru-RU" dirty="0"/>
              <a:t>В небылицах обычно описываются события, характерные для </a:t>
            </a:r>
            <a:r>
              <a:rPr lang="ru-RU" dirty="0" smtClean="0"/>
              <a:t>определённой </a:t>
            </a:r>
            <a:r>
              <a:rPr lang="ru-RU" dirty="0"/>
              <a:t>местности. Но они </a:t>
            </a:r>
            <a:r>
              <a:rPr lang="ru-RU" dirty="0" smtClean="0"/>
              <a:t>перевёрнуты, </a:t>
            </a:r>
            <a:r>
              <a:rPr lang="ru-RU" dirty="0"/>
              <a:t>перевраны и перепутаны. В них часто встречается гиперболизированное представление обычных событий.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2557357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829896"/>
          </a:xfrm>
        </p:spPr>
        <p:txBody>
          <a:bodyPr/>
          <a:lstStyle/>
          <a:p>
            <a:r>
              <a:rPr lang="ru-RU" dirty="0" smtClean="0"/>
              <a:t>Кто такие скоморохи?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00808"/>
            <a:ext cx="3528392" cy="4752527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Это </a:t>
            </a:r>
            <a:r>
              <a:rPr lang="ru-RU" dirty="0"/>
              <a:t>были сказатели, которые считались самыми удачливыми на любое смешное слово, и могли запросто сочинить </a:t>
            </a:r>
            <a:r>
              <a:rPr lang="ru-RU" dirty="0" smtClean="0"/>
              <a:t>весёлую </a:t>
            </a:r>
            <a:r>
              <a:rPr lang="ru-RU" dirty="0"/>
              <a:t>песню. Именно эти люди и считаются основателями и основоположниками такого </a:t>
            </a:r>
            <a:r>
              <a:rPr lang="ru-RU" dirty="0" smtClean="0"/>
              <a:t>весёлого </a:t>
            </a:r>
            <a:r>
              <a:rPr lang="ru-RU" dirty="0"/>
              <a:t>и оригинального жанра, как небылицы.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7943" y="1648869"/>
            <a:ext cx="4696805" cy="47359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11773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901904"/>
          </a:xfrm>
        </p:spPr>
        <p:txBody>
          <a:bodyPr/>
          <a:lstStyle/>
          <a:p>
            <a:r>
              <a:rPr lang="ru-RU" dirty="0" smtClean="0"/>
              <a:t>Какие бывают небылицы?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772816"/>
            <a:ext cx="3778704" cy="446449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ru-RU" sz="2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небылица?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/>
              <a:t>Что такое небылица?</a:t>
            </a:r>
          </a:p>
          <a:p>
            <a:pPr marL="68580" indent="0">
              <a:buNone/>
            </a:pPr>
            <a:r>
              <a:rPr lang="ru-RU" dirty="0"/>
              <a:t>Это значит: Волк и Львица</a:t>
            </a:r>
          </a:p>
          <a:p>
            <a:pPr marL="68580" indent="0">
              <a:buNone/>
            </a:pPr>
            <a:r>
              <a:rPr lang="ru-RU" dirty="0"/>
              <a:t>Привезли своих ребят</a:t>
            </a:r>
          </a:p>
          <a:p>
            <a:pPr marL="68580" indent="0">
              <a:buNone/>
            </a:pPr>
            <a:r>
              <a:rPr lang="ru-RU" dirty="0"/>
              <a:t>На машине в детский сад.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/>
              <a:t>А потом – умчались в горы</a:t>
            </a:r>
          </a:p>
          <a:p>
            <a:pPr marL="68580" indent="0">
              <a:buNone/>
            </a:pPr>
            <a:r>
              <a:rPr lang="ru-RU" dirty="0"/>
              <a:t>На работу в Детский город,</a:t>
            </a:r>
          </a:p>
          <a:p>
            <a:pPr marL="68580" indent="0">
              <a:buNone/>
            </a:pPr>
            <a:r>
              <a:rPr lang="ru-RU" dirty="0"/>
              <a:t>Где в «Салоне Доброты»</a:t>
            </a:r>
          </a:p>
          <a:p>
            <a:pPr marL="68580" indent="0">
              <a:buNone/>
            </a:pPr>
            <a:r>
              <a:rPr lang="ru-RU" dirty="0"/>
              <a:t>Дарят Белочкам цветы.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44824"/>
            <a:ext cx="3887288" cy="4104456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Дедушка Егор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sz="2200" dirty="0"/>
              <a:t>Жил-был дедушка Егор</a:t>
            </a:r>
          </a:p>
          <a:p>
            <a:pPr marL="68580" indent="0">
              <a:buNone/>
            </a:pPr>
            <a:r>
              <a:rPr lang="ru-RU" sz="2200" dirty="0"/>
              <a:t>На лесной опушке,</a:t>
            </a:r>
          </a:p>
          <a:p>
            <a:pPr marL="68580" indent="0">
              <a:buNone/>
            </a:pPr>
            <a:r>
              <a:rPr lang="ru-RU" sz="2200" dirty="0"/>
              <a:t>У него рос мухомор</a:t>
            </a:r>
          </a:p>
          <a:p>
            <a:pPr marL="68580" indent="0">
              <a:buNone/>
            </a:pPr>
            <a:r>
              <a:rPr lang="ru-RU" sz="2200" dirty="0"/>
              <a:t>Прямо на макушке.</a:t>
            </a:r>
          </a:p>
          <a:p>
            <a:pPr marL="68580" indent="0">
              <a:buNone/>
            </a:pPr>
            <a:endParaRPr lang="ru-RU" sz="2200" dirty="0"/>
          </a:p>
          <a:p>
            <a:pPr marL="68580" indent="0">
              <a:buNone/>
            </a:pPr>
            <a:r>
              <a:rPr lang="ru-RU" sz="2200" dirty="0"/>
              <a:t>Вышел Лось из-за куста,</a:t>
            </a:r>
          </a:p>
          <a:p>
            <a:pPr marL="68580" indent="0">
              <a:buNone/>
            </a:pPr>
            <a:r>
              <a:rPr lang="ru-RU" sz="2200" dirty="0"/>
              <a:t>Гриб красивый скушал</a:t>
            </a:r>
          </a:p>
          <a:p>
            <a:pPr marL="68580" indent="0">
              <a:buNone/>
            </a:pPr>
            <a:r>
              <a:rPr lang="ru-RU" sz="2200" dirty="0"/>
              <a:t>И Егору прошептал:</a:t>
            </a:r>
          </a:p>
          <a:p>
            <a:pPr marL="68580" indent="0">
              <a:buNone/>
            </a:pPr>
            <a:r>
              <a:rPr lang="ru-RU" sz="2200" dirty="0"/>
              <a:t>«Надо чистить уши».</a:t>
            </a:r>
          </a:p>
        </p:txBody>
      </p:sp>
    </p:spTree>
    <p:extLst>
      <p:ext uri="{BB962C8B-B14F-4D97-AF65-F5344CB8AC3E}">
        <p14:creationId xmlns:p14="http://schemas.microsoft.com/office/powerpoint/2010/main" xmlns="" val="370813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1760" y="731520"/>
            <a:ext cx="4464496" cy="564980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980728"/>
            <a:ext cx="2592288" cy="504056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Мурзик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err="1"/>
              <a:t>Мурзик</a:t>
            </a:r>
            <a:r>
              <a:rPr lang="ru-RU" dirty="0"/>
              <a:t> вылепил из снега</a:t>
            </a:r>
          </a:p>
          <a:p>
            <a:pPr marL="68580" indent="0">
              <a:buNone/>
            </a:pPr>
            <a:r>
              <a:rPr lang="ru-RU" dirty="0"/>
              <a:t>Двухколёсную телегу.</a:t>
            </a:r>
          </a:p>
          <a:p>
            <a:pPr marL="68580" indent="0">
              <a:buNone/>
            </a:pPr>
            <a:r>
              <a:rPr lang="ru-RU" dirty="0"/>
              <a:t>Запряглись в </a:t>
            </a:r>
            <a:r>
              <a:rPr lang="ru-RU" dirty="0" err="1"/>
              <a:t>нее</a:t>
            </a:r>
            <a:r>
              <a:rPr lang="ru-RU" dirty="0"/>
              <a:t> собачки,</a:t>
            </a:r>
          </a:p>
          <a:p>
            <a:pPr marL="68580" indent="0">
              <a:buNone/>
            </a:pPr>
            <a:r>
              <a:rPr lang="ru-RU" dirty="0"/>
              <a:t>Повезли кота на скачки.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652120" y="980728"/>
            <a:ext cx="2915800" cy="4897719"/>
          </a:xfrm>
        </p:spPr>
        <p:txBody>
          <a:bodyPr>
            <a:normAutofit/>
          </a:bodyPr>
          <a:lstStyle/>
          <a:p>
            <a:pPr marL="68580" indent="0" algn="r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Лошадка и шоколадка</a:t>
            </a:r>
          </a:p>
          <a:p>
            <a:pPr marL="68580" indent="0">
              <a:buNone/>
            </a:pPr>
            <a:endParaRPr lang="ru-RU" dirty="0"/>
          </a:p>
          <a:p>
            <a:pPr marL="68580" indent="0" algn="r">
              <a:buNone/>
            </a:pPr>
            <a:r>
              <a:rPr lang="ru-RU" dirty="0"/>
              <a:t>Лошадка травку ела, ела,</a:t>
            </a:r>
          </a:p>
          <a:p>
            <a:pPr marL="68580" indent="0" algn="r">
              <a:buNone/>
            </a:pPr>
            <a:r>
              <a:rPr lang="ru-RU" dirty="0"/>
              <a:t>И ей травка надоела.</a:t>
            </a:r>
          </a:p>
          <a:p>
            <a:pPr marL="68580" indent="0" algn="r">
              <a:buNone/>
            </a:pPr>
            <a:r>
              <a:rPr lang="ru-RU" dirty="0"/>
              <a:t>В магазин пришла Лошадка</a:t>
            </a:r>
          </a:p>
          <a:p>
            <a:pPr marL="68580" indent="0" algn="r">
              <a:buNone/>
            </a:pPr>
            <a:r>
              <a:rPr lang="ru-RU" dirty="0"/>
              <a:t>И купила шоколадку.</a:t>
            </a:r>
          </a:p>
          <a:p>
            <a:pPr algn="r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168259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704856" cy="2448272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anose="02030602050306030303" pitchFamily="18" charset="0"/>
              </a:rPr>
              <a:t>Спасибо за внимание!</a:t>
            </a:r>
            <a:endParaRPr lang="ru-RU" sz="6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159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</TotalTime>
  <Words>395</Words>
  <Application>Microsoft Office PowerPoint</Application>
  <PresentationFormat>Экран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Небылицы</vt:lpstr>
      <vt:lpstr>Что же такое «небылицы»?</vt:lpstr>
      <vt:lpstr>Немного из истории</vt:lpstr>
      <vt:lpstr>Слайд 4</vt:lpstr>
      <vt:lpstr>О чём говорится в небылицах?</vt:lpstr>
      <vt:lpstr>Кто такие скоморохи?</vt:lpstr>
      <vt:lpstr>Какие бывают небылицы?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Небылицы</dc:title>
  <dc:creator>Анна</dc:creator>
  <cp:lastModifiedBy>User 1</cp:lastModifiedBy>
  <cp:revision>8</cp:revision>
  <dcterms:created xsi:type="dcterms:W3CDTF">2013-09-15T18:46:40Z</dcterms:created>
  <dcterms:modified xsi:type="dcterms:W3CDTF">2020-10-20T14:02:18Z</dcterms:modified>
</cp:coreProperties>
</file>